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36" r:id="rId3"/>
    <p:sldId id="312" r:id="rId4"/>
    <p:sldId id="319" r:id="rId5"/>
    <p:sldId id="324" r:id="rId6"/>
    <p:sldId id="339" r:id="rId7"/>
    <p:sldId id="344" r:id="rId8"/>
    <p:sldId id="340" r:id="rId9"/>
    <p:sldId id="345" r:id="rId10"/>
    <p:sldId id="303" r:id="rId11"/>
    <p:sldId id="341" r:id="rId12"/>
    <p:sldId id="335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Helvetica" panose="020B0604020202020204" pitchFamily="34" charset="0"/>
      <p:regular r:id="rId22"/>
      <p:bold r:id="rId23"/>
      <p:italic r:id="rId24"/>
      <p:boldItalic r:id="rId25"/>
    </p:embeddedFont>
    <p:embeddedFont>
      <p:font typeface="Qanelas" panose="020B0604020202020204" charset="-52"/>
      <p:regular r:id="rId26"/>
    </p:embeddedFont>
    <p:embeddedFont>
      <p:font typeface="Qanelas Bold" panose="00000800000000000000" charset="-52"/>
      <p:bold r:id="rId27"/>
    </p:embeddedFont>
    <p:embeddedFont>
      <p:font typeface="Qanelas ExtraBold" panose="00000900000000000000" charset="-52"/>
      <p:bold r:id="rId28"/>
    </p:embeddedFont>
    <p:embeddedFont>
      <p:font typeface="Qanelas Heavy" panose="00000A00000000000000" charset="-52"/>
      <p:bold r:id="rId29"/>
    </p:embeddedFont>
    <p:embeddedFont>
      <p:font typeface="Qanelas Light" panose="00000400000000000000" charset="-52"/>
      <p:regular r:id="rId30"/>
    </p:embeddedFont>
    <p:embeddedFont>
      <p:font typeface="Qanelas Light Italic" panose="00000400000000000000" charset="-52"/>
      <p:regular r:id="rId31"/>
    </p:embeddedFont>
    <p:embeddedFont>
      <p:font typeface="Qanelas Medium" panose="00000600000000000000" charset="-52"/>
      <p:regular r:id="rId32"/>
    </p:embeddedFont>
    <p:embeddedFont>
      <p:font typeface="Qanelas SemiBold" panose="00000700000000000000" charset="-52"/>
      <p:bold r:id="rId33"/>
    </p:embeddedFont>
    <p:embeddedFont>
      <p:font typeface="Yu Gothic UI Semibold" panose="020B0700000000000000" pitchFamily="34" charset="-128"/>
      <p:bold r:id="rId3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635"/>
    <a:srgbClr val="202832"/>
    <a:srgbClr val="F86484"/>
    <a:srgbClr val="33CDFF"/>
    <a:srgbClr val="A7D73D"/>
    <a:srgbClr val="FF9D31"/>
    <a:srgbClr val="F08B15"/>
    <a:srgbClr val="FBBA38"/>
    <a:srgbClr val="F2DB2E"/>
    <a:srgbClr val="FFA2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59" autoAdjust="0"/>
    <p:restoredTop sz="96370" autoAdjust="0"/>
  </p:normalViewPr>
  <p:slideViewPr>
    <p:cSldViewPr snapToGrid="0">
      <p:cViewPr varScale="1">
        <p:scale>
          <a:sx n="86" d="100"/>
          <a:sy n="86" d="100"/>
        </p:scale>
        <p:origin x="173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09.06.2019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09.06.2019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jp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27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14">
            <a:extLst>
              <a:ext uri="{FF2B5EF4-FFF2-40B4-BE49-F238E27FC236}">
                <a16:creationId xmlns:a16="http://schemas.microsoft.com/office/drawing/2014/main" id="{7899AC52-7B16-4FB0-A254-68C4EBD2F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4"/>
          <a:stretch/>
        </p:blipFill>
        <p:spPr>
          <a:xfrm>
            <a:off x="7036309" y="0"/>
            <a:ext cx="515569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369" y="1295787"/>
            <a:ext cx="5234831" cy="128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ЯН</a:t>
            </a:r>
          </a:p>
          <a:p>
            <a:pPr>
              <a:lnSpc>
                <a:spcPct val="80000"/>
              </a:lnSpc>
            </a:pPr>
            <a:r>
              <a:rPr lang="ru-RU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БИЛЯЛОВ</a:t>
            </a:r>
            <a:endParaRPr lang="en-US" sz="44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pic>
        <p:nvPicPr>
          <p:cNvPr id="10" name="Изображение 16">
            <a:extLst>
              <a:ext uri="{FF2B5EF4-FFF2-40B4-BE49-F238E27FC236}">
                <a16:creationId xmlns:a16="http://schemas.microsoft.com/office/drawing/2014/main" id="{DB281F46-A969-415E-92E7-B4707D7D6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68" y="4381501"/>
            <a:ext cx="2651243" cy="827268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B80ED21-1601-46FD-9538-3DB3C9FE0AF8}"/>
              </a:ext>
            </a:extLst>
          </p:cNvPr>
          <p:cNvGrpSpPr/>
          <p:nvPr/>
        </p:nvGrpSpPr>
        <p:grpSpPr>
          <a:xfrm>
            <a:off x="556369" y="5887082"/>
            <a:ext cx="5933502" cy="479899"/>
            <a:chOff x="3789105" y="6054908"/>
            <a:chExt cx="5933502" cy="479899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9D3A2CAB-B3B2-46D3-A0A2-52985C043021}"/>
                </a:ext>
              </a:extLst>
            </p:cNvPr>
            <p:cNvGrpSpPr/>
            <p:nvPr/>
          </p:nvGrpSpPr>
          <p:grpSpPr>
            <a:xfrm>
              <a:off x="3789105" y="6098874"/>
              <a:ext cx="3607522" cy="381675"/>
              <a:chOff x="3261753" y="6014650"/>
              <a:chExt cx="4173344" cy="441538"/>
            </a:xfrm>
          </p:grpSpPr>
          <p:pic>
            <p:nvPicPr>
              <p:cNvPr id="16" name="logo.png" descr="logo.png">
                <a:extLst>
                  <a:ext uri="{FF2B5EF4-FFF2-40B4-BE49-F238E27FC236}">
                    <a16:creationId xmlns:a16="http://schemas.microsoft.com/office/drawing/2014/main" id="{87A575AB-3056-4E41-8BDE-6D9BBCE99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6218809" y="614582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" name="ME-RII-2-RGB.png" descr="ME-RII-2-RGB.png">
                <a:extLst>
                  <a:ext uri="{FF2B5EF4-FFF2-40B4-BE49-F238E27FC236}">
                    <a16:creationId xmlns:a16="http://schemas.microsoft.com/office/drawing/2014/main" id="{2739CC36-EBC6-46E5-88F9-B1071D1151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5140476" y="6141104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" name="Sputnik_logo.svg.png" descr="Sputnik_logo.svg.png">
                <a:extLst>
                  <a:ext uri="{FF2B5EF4-FFF2-40B4-BE49-F238E27FC236}">
                    <a16:creationId xmlns:a16="http://schemas.microsoft.com/office/drawing/2014/main" id="{921542B2-C429-4FA2-A0B0-2B5EA72F2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biLevel thresh="50000"/>
                <a:extLst/>
              </a:blip>
              <a:stretch>
                <a:fillRect/>
              </a:stretch>
            </p:blipFill>
            <p:spPr>
              <a:xfrm>
                <a:off x="3261753" y="6014650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D62D282F-899D-4F29-92C8-9DCB3CDBB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2484" y="6115192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1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1AF4864C-CBCA-4C07-B017-48A46D168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742" y="6212265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5AA206FF-094A-4D94-9C15-487E45251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8716002" y="6054908"/>
              <a:ext cx="595632" cy="46797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B6E155-CC30-4F54-94F2-A19158A3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2708" y="6054908"/>
              <a:ext cx="479899" cy="47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1A130-C7E8-4FF9-AE5A-CA05EBF05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92" y="514846"/>
            <a:ext cx="6343154" cy="6343154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71FA48D-AB12-4934-AA64-F1BA8FECCE72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9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КОМАНДА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FCD6318-2D34-4552-A3C4-BA5903759049}"/>
              </a:ext>
            </a:extLst>
          </p:cNvPr>
          <p:cNvSpPr/>
          <p:nvPr/>
        </p:nvSpPr>
        <p:spPr>
          <a:xfrm>
            <a:off x="1877260" y="1542659"/>
            <a:ext cx="18774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Ян </a:t>
            </a:r>
            <a:r>
              <a:rPr lang="ru-RU" sz="2400" b="1" dirty="0" err="1">
                <a:solidFill>
                  <a:schemeClr val="bg1"/>
                </a:solidFill>
                <a:latin typeface="Qanelas ExtraBold" panose="00000900000000000000" pitchFamily="50" charset="-52"/>
              </a:rPr>
              <a:t>Билялов</a:t>
            </a:r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 </a:t>
            </a:r>
          </a:p>
          <a:p>
            <a:r>
              <a:rPr lang="ru-RU" dirty="0">
                <a:solidFill>
                  <a:schemeClr val="bg1"/>
                </a:solidFill>
                <a:latin typeface="Qanelas Medium" panose="00000600000000000000" pitchFamily="50" charset="-52"/>
              </a:rPr>
              <a:t>сооснователь, </a:t>
            </a:r>
            <a:endParaRPr lang="en-US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Qanelas Medium" panose="00000600000000000000" pitchFamily="50" charset="-52"/>
              </a:rPr>
              <a:t>CEO </a:t>
            </a:r>
            <a:r>
              <a:rPr lang="ru-RU" dirty="0">
                <a:solidFill>
                  <a:schemeClr val="bg1"/>
                </a:solidFill>
                <a:latin typeface="Qanelas Medium" panose="00000600000000000000" pitchFamily="50" charset="-52"/>
              </a:rPr>
              <a:t>проекта</a:t>
            </a:r>
            <a:endParaRPr lang="ru-RU" dirty="0">
              <a:latin typeface="Qanelas Medium" panose="00000600000000000000" pitchFamily="50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E964C2C-EE09-463F-80DD-83320D9F133D}"/>
              </a:ext>
            </a:extLst>
          </p:cNvPr>
          <p:cNvSpPr/>
          <p:nvPr/>
        </p:nvSpPr>
        <p:spPr>
          <a:xfrm>
            <a:off x="1877260" y="3039012"/>
            <a:ext cx="30764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Владимир Шарапов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сооснователь, финансы,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управление</a:t>
            </a:r>
            <a:endParaRPr lang="ru-RU" dirty="0">
              <a:latin typeface="Qanelas Medium" panose="00000600000000000000" pitchFamily="50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B94AE7-4E79-40ED-ABA7-C9A5CAC01211}"/>
              </a:ext>
            </a:extLst>
          </p:cNvPr>
          <p:cNvSpPr/>
          <p:nvPr/>
        </p:nvSpPr>
        <p:spPr>
          <a:xfrm>
            <a:off x="5415942" y="3457330"/>
            <a:ext cx="3335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работают большинство членов команды вместе</a:t>
            </a:r>
            <a:r>
              <a:rPr lang="en-US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, </a:t>
            </a:r>
            <a:endParaRPr lang="ru-RU" sz="2000" dirty="0">
              <a:solidFill>
                <a:srgbClr val="FFC000"/>
              </a:solidFill>
              <a:latin typeface="Qanelas ExtraBold" panose="00000900000000000000" pitchFamily="50" charset="-52"/>
              <a:ea typeface="Helvetica Light" charset="0"/>
              <a:cs typeface="Helvetica Light" charset="0"/>
            </a:endParaRPr>
          </a:p>
          <a:p>
            <a:pPr>
              <a:lnSpc>
                <a:spcPct val="80000"/>
              </a:lnSpc>
            </a:pPr>
            <a:r>
              <a:rPr lang="ru-RU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а сооснователи в бизнесе с прошлого века</a:t>
            </a:r>
            <a:endParaRPr lang="ru-RU" sz="2400" dirty="0">
              <a:solidFill>
                <a:srgbClr val="FFC000"/>
              </a:solidFill>
              <a:latin typeface="Qanelas ExtraBold" panose="00000900000000000000" pitchFamily="50" charset="-52"/>
              <a:ea typeface="Helvetica Light" charset="0"/>
              <a:cs typeface="Helvetica Light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55A5DB8-D4BE-4F2F-B9FF-7FEEB28F60E9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C2AE7500-50DB-4233-AF97-5BB309AC1C04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8" name="logo.png" descr="logo.png">
                <a:extLst>
                  <a:ext uri="{FF2B5EF4-FFF2-40B4-BE49-F238E27FC236}">
                    <a16:creationId xmlns:a16="http://schemas.microsoft.com/office/drawing/2014/main" id="{B4EB9656-36E9-40E0-8F6C-4AD4D0091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" name="ME-RII-2-RGB.png" descr="ME-RII-2-RGB.png">
                <a:extLst>
                  <a:ext uri="{FF2B5EF4-FFF2-40B4-BE49-F238E27FC236}">
                    <a16:creationId xmlns:a16="http://schemas.microsoft.com/office/drawing/2014/main" id="{16F37939-FF97-473D-A977-AEB24A6F7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34EF4A96-D92F-4F68-BA40-84534CB55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4BE87E39-58FB-4790-A3BE-9AD74303F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8A1BA0EC-93B3-4DB2-8C69-19141A997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A763FF8-3223-4AEF-B649-DFCC54448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8F0C5D7-7E2F-491C-B8F7-F69924ACC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76666-7B60-4175-B0E7-8144BBF527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1637909"/>
            <a:ext cx="715236" cy="71523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63FE801-C0BB-41D2-8397-5B846C5BE6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3134262"/>
            <a:ext cx="715236" cy="715236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FA947EC-3272-4880-9B72-25000ACFD9FF}"/>
              </a:ext>
            </a:extLst>
          </p:cNvPr>
          <p:cNvSpPr/>
          <p:nvPr/>
        </p:nvSpPr>
        <p:spPr>
          <a:xfrm>
            <a:off x="5284045" y="1089541"/>
            <a:ext cx="431104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600" dirty="0">
                <a:solidFill>
                  <a:srgbClr val="FBB635"/>
                </a:solidFill>
                <a:latin typeface="Qanelas Heavy" panose="00000A00000000000000" pitchFamily="50" charset="-52"/>
              </a:rPr>
              <a:t>10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BC4EA02-6EE4-42C6-9B06-7F44EF32F6E5}"/>
              </a:ext>
            </a:extLst>
          </p:cNvPr>
          <p:cNvSpPr/>
          <p:nvPr/>
        </p:nvSpPr>
        <p:spPr>
          <a:xfrm rot="16200000">
            <a:off x="7035500" y="1611716"/>
            <a:ext cx="20385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0" dirty="0">
                <a:solidFill>
                  <a:srgbClr val="FBB635"/>
                </a:solidFill>
                <a:latin typeface="Qanelas Bold" panose="00000800000000000000" pitchFamily="50" charset="-52"/>
              </a:rPr>
              <a:t>лет</a:t>
            </a:r>
            <a:endParaRPr lang="ru-RU" sz="8000" dirty="0">
              <a:solidFill>
                <a:srgbClr val="FBB635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B9C4E1-C713-44C2-BAF9-5C134E4101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11" y="4422026"/>
            <a:ext cx="993230" cy="993230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87AB97B-23AC-4AC3-8925-EE947B21A9BC}"/>
              </a:ext>
            </a:extLst>
          </p:cNvPr>
          <p:cNvSpPr/>
          <p:nvPr/>
        </p:nvSpPr>
        <p:spPr>
          <a:xfrm>
            <a:off x="1877260" y="4526253"/>
            <a:ext cx="25731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Разработчики</a:t>
            </a:r>
          </a:p>
          <a:p>
            <a:r>
              <a:rPr lang="en-US" b="1" dirty="0">
                <a:solidFill>
                  <a:schemeClr val="bg1"/>
                </a:solidFill>
                <a:latin typeface="Qanelas Medium" panose="00000600000000000000" pitchFamily="50" charset="-52"/>
              </a:rPr>
              <a:t>Android, IOS, </a:t>
            </a:r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дизайн,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сервер, маркетинг</a:t>
            </a:r>
            <a:endParaRPr lang="ru-RU" dirty="0">
              <a:latin typeface="Qanelas Medium" panose="000006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273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740341" y="2188175"/>
            <a:ext cx="2096471" cy="206724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C000"/>
                </a:solidFill>
                <a:latin typeface="Qanelas Bold" panose="00000800000000000000" pitchFamily="50" charset="-52"/>
              </a:rPr>
              <a:t>$</a:t>
            </a:r>
            <a:r>
              <a:rPr lang="ru-RU" sz="3200" dirty="0">
                <a:solidFill>
                  <a:srgbClr val="FFC000"/>
                </a:solidFill>
                <a:latin typeface="Qanelas Bold" panose="00000800000000000000" pitchFamily="50" charset="-52"/>
              </a:rPr>
              <a:t> 100К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10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ПРЕДЛОЖЕНИЕ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Скругленный прямоугольник 6">
            <a:extLst>
              <a:ext uri="{FF2B5EF4-FFF2-40B4-BE49-F238E27FC236}">
                <a16:creationId xmlns:a16="http://schemas.microsoft.com/office/drawing/2014/main" id="{A403689E-4657-43A4-A4C7-264A03E81964}"/>
              </a:ext>
            </a:extLst>
          </p:cNvPr>
          <p:cNvSpPr/>
          <p:nvPr/>
        </p:nvSpPr>
        <p:spPr>
          <a:xfrm>
            <a:off x="3672498" y="2193824"/>
            <a:ext cx="2090742" cy="2061593"/>
          </a:xfrm>
          <a:prstGeom prst="ellipse">
            <a:avLst/>
          </a:prstGeom>
          <a:noFill/>
          <a:ln w="76200">
            <a:solidFill>
              <a:srgbClr val="33C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33CDFF"/>
                </a:solidFill>
                <a:latin typeface="Qanelas Bold" panose="00000800000000000000" pitchFamily="50" charset="-52"/>
              </a:rPr>
              <a:t>5%</a:t>
            </a:r>
            <a:endParaRPr lang="ru-RU" sz="3200" dirty="0">
              <a:solidFill>
                <a:srgbClr val="33CDFF"/>
              </a:solidFill>
              <a:latin typeface="Qanelas Bold" panose="000008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AC410-B96B-4A0F-BF96-A2DFBC812463}"/>
              </a:ext>
            </a:extLst>
          </p:cNvPr>
          <p:cNvSpPr txBox="1"/>
          <p:nvPr/>
        </p:nvSpPr>
        <p:spPr>
          <a:xfrm>
            <a:off x="1294690" y="4469271"/>
            <a:ext cx="987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Angel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round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D81375-47CD-40E0-AC43-EE82C5EF0C1C}"/>
              </a:ext>
            </a:extLst>
          </p:cNvPr>
          <p:cNvSpPr txBox="1"/>
          <p:nvPr/>
        </p:nvSpPr>
        <p:spPr>
          <a:xfrm>
            <a:off x="3858800" y="4469271"/>
            <a:ext cx="1693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Доля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инвестора</a:t>
            </a:r>
          </a:p>
        </p:txBody>
      </p:sp>
      <p:sp>
        <p:nvSpPr>
          <p:cNvPr id="21" name="Скругленный прямоугольник 6">
            <a:extLst>
              <a:ext uri="{FF2B5EF4-FFF2-40B4-BE49-F238E27FC236}">
                <a16:creationId xmlns:a16="http://schemas.microsoft.com/office/drawing/2014/main" id="{0761421A-A849-49EA-9CAA-F1D52F84EE72}"/>
              </a:ext>
            </a:extLst>
          </p:cNvPr>
          <p:cNvSpPr/>
          <p:nvPr/>
        </p:nvSpPr>
        <p:spPr>
          <a:xfrm>
            <a:off x="8185693" y="2188175"/>
            <a:ext cx="2090742" cy="2061593"/>
          </a:xfrm>
          <a:prstGeom prst="ellipse">
            <a:avLst/>
          </a:prstGeom>
          <a:solidFill>
            <a:srgbClr val="F86484"/>
          </a:solidFill>
          <a:ln w="76200">
            <a:solidFill>
              <a:srgbClr val="F864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rgbClr val="202832"/>
                </a:solidFill>
                <a:latin typeface="Qanelas Bold" panose="00000800000000000000" pitchFamily="50" charset="-52"/>
              </a:rPr>
              <a:t>₽ 1</a:t>
            </a:r>
            <a:r>
              <a:rPr lang="en-US" sz="3200" dirty="0">
                <a:solidFill>
                  <a:srgbClr val="202832"/>
                </a:solidFill>
                <a:latin typeface="Qanelas Bold" panose="00000800000000000000" pitchFamily="50" charset="-52"/>
              </a:rPr>
              <a:t>9</a:t>
            </a:r>
            <a:r>
              <a:rPr lang="ru-RU" sz="3200" dirty="0">
                <a:solidFill>
                  <a:srgbClr val="202832"/>
                </a:solidFill>
                <a:latin typeface="Qanelas Bold" panose="00000800000000000000" pitchFamily="50" charset="-52"/>
              </a:rPr>
              <a:t>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9C1863-10CB-4804-89A8-5D8759809AC8}"/>
              </a:ext>
            </a:extLst>
          </p:cNvPr>
          <p:cNvSpPr txBox="1"/>
          <p:nvPr/>
        </p:nvSpPr>
        <p:spPr>
          <a:xfrm>
            <a:off x="7705648" y="4618939"/>
            <a:ext cx="3152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</a:rPr>
              <a:t>Версии: десктоп, </a:t>
            </a:r>
            <a:r>
              <a:rPr lang="en-US" sz="2000" dirty="0" err="1">
                <a:solidFill>
                  <a:schemeClr val="bg1"/>
                </a:solidFill>
                <a:latin typeface="Qanelas Bold" panose="00000800000000000000" pitchFamily="50" charset="-52"/>
              </a:rPr>
              <a:t>SmartTV</a:t>
            </a:r>
            <a:r>
              <a:rPr lang="en-US" sz="2000" dirty="0">
                <a:solidFill>
                  <a:schemeClr val="bg1"/>
                </a:solidFill>
                <a:latin typeface="Qanelas Bold" panose="00000800000000000000" pitchFamily="50" charset="-52"/>
              </a:rPr>
              <a:t>, web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</a:rPr>
              <a:t>, платформа для разработчиков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FBC24288-4F28-45DC-A03F-6847959EAF93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E292F275-FC23-4689-8AE7-3E299A6D426D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31" name="logo.png" descr="logo.png">
                <a:extLst>
                  <a:ext uri="{FF2B5EF4-FFF2-40B4-BE49-F238E27FC236}">
                    <a16:creationId xmlns:a16="http://schemas.microsoft.com/office/drawing/2014/main" id="{4E359E46-81C7-40DC-8910-225C05C2F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ME-RII-2-RGB.png" descr="ME-RII-2-RGB.png">
                <a:extLst>
                  <a:ext uri="{FF2B5EF4-FFF2-40B4-BE49-F238E27FC236}">
                    <a16:creationId xmlns:a16="http://schemas.microsoft.com/office/drawing/2014/main" id="{745C9930-2BF7-4D51-ABE8-5E401F2AAB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" name="Sputnik_logo.svg.png" descr="Sputnik_logo.svg.png">
                <a:extLst>
                  <a:ext uri="{FF2B5EF4-FFF2-40B4-BE49-F238E27FC236}">
                    <a16:creationId xmlns:a16="http://schemas.microsoft.com/office/drawing/2014/main" id="{CB991697-58C0-419C-A2B8-0F1868537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26FA1C56-84C0-4567-97CA-8D79EF591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8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0011F5F0-0931-431E-A97B-DE4B56DC9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8B9227EB-EB32-4CAF-9E7C-703E1FACF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6E2873B3-D597-4CDF-A117-EC4E0318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FB1A1B7-664F-4C5B-898C-7A5816926614}"/>
              </a:ext>
            </a:extLst>
          </p:cNvPr>
          <p:cNvSpPr txBox="1"/>
          <p:nvPr/>
        </p:nvSpPr>
        <p:spPr>
          <a:xfrm>
            <a:off x="6211553" y="1321084"/>
            <a:ext cx="192548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300" dirty="0">
                <a:solidFill>
                  <a:srgbClr val="899DB7"/>
                </a:solidFill>
                <a:latin typeface="Qanelas Light" panose="00000400000000000000" pitchFamily="50" charset="-52"/>
              </a:rPr>
              <a:t>{</a:t>
            </a:r>
            <a:endParaRPr lang="ru-RU" sz="24300" dirty="0">
              <a:solidFill>
                <a:srgbClr val="899DB7"/>
              </a:solidFill>
              <a:latin typeface="Qanelas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4449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Ян </a:t>
            </a:r>
            <a:r>
              <a:rPr lang="ru-RU" sz="4400" dirty="0" err="1">
                <a:solidFill>
                  <a:schemeClr val="bg1"/>
                </a:solidFill>
                <a:latin typeface="Qanelas ExtraBold" panose="00000900000000000000" pitchFamily="50" charset="-52"/>
              </a:rPr>
              <a:t>Билялов</a:t>
            </a:r>
            <a:endParaRPr lang="ru-RU" sz="4400" dirty="0">
              <a:solidFill>
                <a:schemeClr val="bg1"/>
              </a:solidFill>
              <a:latin typeface="Qanelas ExtraBold" panose="00000900000000000000" pitchFamily="50" charset="-52"/>
            </a:endParaRPr>
          </a:p>
          <a:p>
            <a:pPr algn="ctr">
              <a:lnSpc>
                <a:spcPct val="80000"/>
              </a:lnSpc>
            </a:pPr>
            <a:r>
              <a:rPr lang="tr-TR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yan@mob1.biz</a:t>
            </a:r>
            <a:r>
              <a:rPr lang="en-US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tr-TR" sz="2800" b="1" u="sng" dirty="0">
                <a:solidFill>
                  <a:srgbClr val="FBB635"/>
                </a:solidFill>
                <a:latin typeface="Helvetica" charset="0"/>
                <a:ea typeface="Helvetica" charset="0"/>
                <a:cs typeface="Helvetica" charset="0"/>
              </a:rPr>
              <a:t>mob1.biz</a:t>
            </a:r>
            <a:endParaRPr lang="en-US" sz="2800" u="sng" dirty="0">
              <a:solidFill>
                <a:srgbClr val="FBB635"/>
              </a:solidFill>
              <a:latin typeface="Qanelas SemiBold" panose="00000700000000000000" pitchFamily="50" charset="-52"/>
            </a:endParaRP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pic>
        <p:nvPicPr>
          <p:cNvPr id="5" name="Изображение 16">
            <a:extLst>
              <a:ext uri="{FF2B5EF4-FFF2-40B4-BE49-F238E27FC236}">
                <a16:creationId xmlns:a16="http://schemas.microsoft.com/office/drawing/2014/main" id="{9659559E-8B49-4E11-BADB-8C4009D5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713" y="5889194"/>
            <a:ext cx="1428751" cy="445814"/>
          </a:xfrm>
          <a:prstGeom prst="rect">
            <a:avLst/>
          </a:prstGeom>
        </p:spPr>
      </p:pic>
      <p:pic>
        <p:nvPicPr>
          <p:cNvPr id="7" name="Изображение 18">
            <a:extLst>
              <a:ext uri="{FF2B5EF4-FFF2-40B4-BE49-F238E27FC236}">
                <a16:creationId xmlns:a16="http://schemas.microsoft.com/office/drawing/2014/main" id="{6DB2960D-41C0-4334-BFE9-1E5EA455A3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963" y="1390650"/>
            <a:ext cx="2018252" cy="20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C00AEB67-B51D-41E8-81D9-E71E903DB201}"/>
              </a:ext>
            </a:extLst>
          </p:cNvPr>
          <p:cNvSpPr txBox="1">
            <a:spLocks/>
          </p:cNvSpPr>
          <p:nvPr/>
        </p:nvSpPr>
        <p:spPr>
          <a:xfrm>
            <a:off x="2404073" y="4560866"/>
            <a:ext cx="6814591" cy="756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3600" dirty="0">
                <a:latin typeface="Qanelas ExtraBold" panose="00000900000000000000" pitchFamily="50" charset="-52"/>
              </a:rPr>
              <a:t>Connecting people &amp; machines</a:t>
            </a:r>
            <a:endParaRPr lang="ru-RU" sz="3600" dirty="0">
              <a:latin typeface="Qanelas ExtraBold" panose="00000900000000000000" pitchFamily="50" charset="-52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82175B6A-5951-4211-AF8B-5F6C1BBB5BA0}"/>
              </a:ext>
            </a:extLst>
          </p:cNvPr>
          <p:cNvSpPr txBox="1">
            <a:spLocks/>
          </p:cNvSpPr>
          <p:nvPr/>
        </p:nvSpPr>
        <p:spPr>
          <a:xfrm>
            <a:off x="3434314" y="5182120"/>
            <a:ext cx="5107963" cy="859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ru-RU" sz="1600" dirty="0">
                <a:latin typeface="Qanelas Bold" panose="00000800000000000000" pitchFamily="50" charset="-52"/>
              </a:rPr>
              <a:t>общение с любыми </a:t>
            </a:r>
            <a:r>
              <a:rPr lang="ru-RU" sz="1600" dirty="0" err="1">
                <a:latin typeface="Qanelas Bold" panose="00000800000000000000" pitchFamily="50" charset="-52"/>
              </a:rPr>
              <a:t>IoT</a:t>
            </a:r>
            <a:r>
              <a:rPr lang="ru-RU" sz="1600" dirty="0">
                <a:latin typeface="Qanelas Bold" panose="00000800000000000000" pitchFamily="50" charset="-52"/>
              </a:rPr>
              <a:t> устройствами </a:t>
            </a:r>
            <a:endParaRPr lang="en-US" sz="1600" dirty="0">
              <a:latin typeface="Qanelas Bold" panose="00000800000000000000" pitchFamily="50" charset="-52"/>
            </a:endParaRPr>
          </a:p>
          <a:p>
            <a:pPr algn="ctr">
              <a:lnSpc>
                <a:spcPct val="80000"/>
              </a:lnSpc>
            </a:pPr>
            <a:r>
              <a:rPr lang="ru-RU" sz="1600" dirty="0">
                <a:latin typeface="Qanelas Bold" panose="00000800000000000000" pitchFamily="50" charset="-52"/>
              </a:rPr>
              <a:t>из одного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51C71A-A2B6-4A6A-A0D9-AD1D29DB3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29" y="661432"/>
            <a:ext cx="2612477" cy="33853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21A6C6-4867-493B-8C87-D4D445AC12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969"/>
          <a:stretch/>
        </p:blipFill>
        <p:spPr>
          <a:xfrm>
            <a:off x="-9813" y="728793"/>
            <a:ext cx="3520479" cy="421054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C4A3210-FD2E-44A6-B7B2-83DB11840B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95" t="2567" r="59" b="-2567"/>
          <a:stretch/>
        </p:blipFill>
        <p:spPr>
          <a:xfrm>
            <a:off x="8112070" y="205407"/>
            <a:ext cx="4079930" cy="42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6789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750320" y="2004002"/>
            <a:ext cx="4532493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2017 – 8,5 млрд. </a:t>
            </a:r>
            <a:r>
              <a:rPr lang="en-US" sz="2000" dirty="0">
                <a:latin typeface="Qanelas Bold" panose="00000800000000000000" pitchFamily="50" charset="-52"/>
              </a:rPr>
              <a:t>IoT-</a:t>
            </a:r>
            <a:r>
              <a:rPr lang="ru-RU" sz="2000" dirty="0">
                <a:latin typeface="Qanelas Bold" panose="00000800000000000000" pitchFamily="50" charset="-52"/>
              </a:rPr>
              <a:t>устройств</a:t>
            </a:r>
          </a:p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2020 – до 50 млрд. </a:t>
            </a:r>
            <a:r>
              <a:rPr lang="en-US" sz="2000" dirty="0">
                <a:latin typeface="Qanelas Bold" panose="00000800000000000000" pitchFamily="50" charset="-52"/>
              </a:rPr>
              <a:t>IoT-</a:t>
            </a:r>
            <a:r>
              <a:rPr lang="ru-RU" sz="2000" dirty="0">
                <a:latin typeface="Qanelas Bold" panose="00000800000000000000" pitchFamily="50" charset="-52"/>
              </a:rPr>
              <a:t>устройств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ru-RU" sz="2000" dirty="0">
              <a:latin typeface="Qanelas Bold" panose="00000800000000000000" pitchFamily="50" charset="-52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en-US" sz="2000" dirty="0"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ru-RU" sz="2000" dirty="0"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Нужно устанавливать много приложений, для каждого устройства - </a:t>
            </a:r>
            <a:r>
              <a:rPr lang="ru-RU" sz="2000" u="sng" dirty="0"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своё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ru-RU" sz="2000" dirty="0">
              <a:latin typeface="Qanelas Medium" panose="00000600000000000000" pitchFamily="50" charset="-52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2. ПРОБЛЕМЫ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2FF420F-BA88-424B-A77F-101AAE2C24BA}"/>
              </a:ext>
            </a:extLst>
          </p:cNvPr>
          <p:cNvGrpSpPr/>
          <p:nvPr/>
        </p:nvGrpSpPr>
        <p:grpSpPr>
          <a:xfrm>
            <a:off x="715108" y="6054908"/>
            <a:ext cx="5662051" cy="479899"/>
            <a:chOff x="2200092" y="6054908"/>
            <a:chExt cx="5662051" cy="479899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52273195-DC1E-4842-B8BC-28595AB4EBD8}"/>
                </a:ext>
              </a:extLst>
            </p:cNvPr>
            <p:cNvGrpSpPr/>
            <p:nvPr/>
          </p:nvGrpSpPr>
          <p:grpSpPr>
            <a:xfrm>
              <a:off x="2200092" y="6098059"/>
              <a:ext cx="3383712" cy="381675"/>
              <a:chOff x="1423509" y="6013708"/>
              <a:chExt cx="3914430" cy="441538"/>
            </a:xfrm>
          </p:grpSpPr>
          <p:pic>
            <p:nvPicPr>
              <p:cNvPr id="24" name="logo.png" descr="logo.png">
                <a:extLst>
                  <a:ext uri="{FF2B5EF4-FFF2-40B4-BE49-F238E27FC236}">
                    <a16:creationId xmlns:a16="http://schemas.microsoft.com/office/drawing/2014/main" id="{FE129559-1200-4F44-9254-1CE5692A5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/>
              </a:blip>
              <a:stretch>
                <a:fillRect/>
              </a:stretch>
            </p:blipFill>
            <p:spPr>
              <a:xfrm>
                <a:off x="4121651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" name="ME-RII-2-RGB.png" descr="ME-RII-2-RGB.png">
                <a:extLst>
                  <a:ext uri="{FF2B5EF4-FFF2-40B4-BE49-F238E27FC236}">
                    <a16:creationId xmlns:a16="http://schemas.microsoft.com/office/drawing/2014/main" id="{FB3D481D-4686-4314-B57F-7ADE5EF936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/>
              </a:blip>
              <a:srcRect t="1" r="50119" b="8018"/>
              <a:stretch/>
            </p:blipFill>
            <p:spPr>
              <a:xfrm>
                <a:off x="31330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" name="Sputnik_logo.svg.png" descr="Sputnik_logo.svg.png">
                <a:extLst>
                  <a:ext uri="{FF2B5EF4-FFF2-40B4-BE49-F238E27FC236}">
                    <a16:creationId xmlns:a16="http://schemas.microsoft.com/office/drawing/2014/main" id="{CC403BBE-6575-4644-84A2-142BDF5E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/>
              </a:blip>
              <a:stretch>
                <a:fillRect/>
              </a:stretch>
            </p:blipFill>
            <p:spPr>
              <a:xfrm>
                <a:off x="1423509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02D0C960-75FF-431A-8189-0F07F40AF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7945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1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67659C1F-652B-48D5-BC52-8297671C4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627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596BF99B-31D7-48F6-814A-9A7315CFA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6841344" y="6054908"/>
              <a:ext cx="595632" cy="467975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F92769D3-8FA4-427D-9BAC-F0A4798C5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244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23E351-41A6-4808-83B4-A4F248A0C3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r="43781"/>
          <a:stretch/>
        </p:blipFill>
        <p:spPr>
          <a:xfrm>
            <a:off x="7036309" y="-8708"/>
            <a:ext cx="5164399" cy="68667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8FA937-2129-405E-90B5-7F7BAB15897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6" y="3318341"/>
            <a:ext cx="730768" cy="7307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ACA16A-7A29-42A3-9AEA-657B8DD7E79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2004002"/>
            <a:ext cx="604234" cy="6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B91808-BEF5-410D-BEF7-F33C1018C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77" y="-138396"/>
            <a:ext cx="6673203" cy="6673203"/>
          </a:xfrm>
          <a:prstGeom prst="rect">
            <a:avLst/>
          </a:prstGeom>
        </p:spPr>
      </p:pic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Один мессенджер для всех устройств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3. РЕШЕНИЕ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3CDED8-2B22-4AC3-B706-FB02289B59C6}"/>
              </a:ext>
            </a:extLst>
          </p:cNvPr>
          <p:cNvSpPr/>
          <p:nvPr/>
        </p:nvSpPr>
        <p:spPr>
          <a:xfrm>
            <a:off x="801156" y="2305112"/>
            <a:ext cx="5576004" cy="301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Общение с устройствами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текстом или голосом</a:t>
            </a: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Интеграция с </a:t>
            </a:r>
            <a:r>
              <a:rPr lang="ru-RU" sz="2000" dirty="0" err="1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Alexa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от </a:t>
            </a:r>
            <a:r>
              <a:rPr lang="ru-RU" sz="2000" dirty="0" err="1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Amazon</a:t>
            </a:r>
            <a:endParaRPr lang="en-US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Работа с любыми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облачными </a:t>
            </a:r>
            <a:r>
              <a:rPr lang="ru-RU" sz="2000" dirty="0" err="1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IoT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-сервисами 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(IBM </a:t>
            </a:r>
            <a:r>
              <a:rPr lang="ru-RU" sz="16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Watson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) 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и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DIY устройствами 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</a:t>
            </a:r>
            <a:r>
              <a:rPr lang="ru-RU" sz="16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Arduino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Rapsberry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)</a:t>
            </a:r>
            <a:endParaRPr lang="en-US" sz="16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Простое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API 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– доступны любые сценарии для сторонних разработчиков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E61663-413F-418C-BE86-88FEB5B6B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59" y="2305112"/>
            <a:ext cx="5265371" cy="4638674"/>
          </a:xfrm>
          <a:prstGeom prst="rect">
            <a:avLst/>
          </a:prstGeom>
        </p:spPr>
      </p:pic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6C2E1EE-E84E-4EFF-9375-EA5E3BE03E1E}"/>
              </a:ext>
            </a:extLst>
          </p:cNvPr>
          <p:cNvGrpSpPr/>
          <p:nvPr/>
        </p:nvGrpSpPr>
        <p:grpSpPr>
          <a:xfrm>
            <a:off x="715108" y="6054908"/>
            <a:ext cx="5662051" cy="479899"/>
            <a:chOff x="2200092" y="6054908"/>
            <a:chExt cx="5662051" cy="479899"/>
          </a:xfrm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95D21E16-3A27-4ABE-8A6E-D59E1EB2D395}"/>
                </a:ext>
              </a:extLst>
            </p:cNvPr>
            <p:cNvGrpSpPr/>
            <p:nvPr/>
          </p:nvGrpSpPr>
          <p:grpSpPr>
            <a:xfrm>
              <a:off x="2200092" y="6098059"/>
              <a:ext cx="3383712" cy="381675"/>
              <a:chOff x="1423509" y="6013708"/>
              <a:chExt cx="3914430" cy="441538"/>
            </a:xfrm>
          </p:grpSpPr>
          <p:pic>
            <p:nvPicPr>
              <p:cNvPr id="42" name="logo.png" descr="logo.png">
                <a:extLst>
                  <a:ext uri="{FF2B5EF4-FFF2-40B4-BE49-F238E27FC236}">
                    <a16:creationId xmlns:a16="http://schemas.microsoft.com/office/drawing/2014/main" id="{A502B799-4B19-4784-A397-C9BC309EC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4121651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ME-RII-2-RGB.png" descr="ME-RII-2-RGB.png">
                <a:extLst>
                  <a:ext uri="{FF2B5EF4-FFF2-40B4-BE49-F238E27FC236}">
                    <a16:creationId xmlns:a16="http://schemas.microsoft.com/office/drawing/2014/main" id="{671C6CE8-3933-4A27-B363-9B28DBCFF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1330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Sputnik_logo.svg.png" descr="Sputnik_logo.svg.png">
                <a:extLst>
                  <a:ext uri="{FF2B5EF4-FFF2-40B4-BE49-F238E27FC236}">
                    <a16:creationId xmlns:a16="http://schemas.microsoft.com/office/drawing/2014/main" id="{ECF48131-5C87-41F4-84AE-970184770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23509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id="{4F8476CC-586C-433F-866D-0BFC276F8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7945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39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8D8D8348-5B28-4195-B1B6-0F0546777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627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350CD88F-3557-4D76-BC4A-B135F482E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6841344" y="6054908"/>
              <a:ext cx="595632" cy="467975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1244A008-9C55-4A92-B4E4-11E5B4B58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244" y="6054908"/>
              <a:ext cx="479899" cy="47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4. РЫНОК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B292FA5-6002-4BFE-9334-3969FC7CB357}"/>
              </a:ext>
            </a:extLst>
          </p:cNvPr>
          <p:cNvGrpSpPr/>
          <p:nvPr/>
        </p:nvGrpSpPr>
        <p:grpSpPr>
          <a:xfrm>
            <a:off x="944228" y="6054908"/>
            <a:ext cx="9924694" cy="479899"/>
            <a:chOff x="1090731" y="6054908"/>
            <a:chExt cx="9924694" cy="479899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8E1A9D60-3A18-4D31-8D7D-2DA88E008742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39" name="logo.png" descr="logo.png">
                <a:extLst>
                  <a:ext uri="{FF2B5EF4-FFF2-40B4-BE49-F238E27FC236}">
                    <a16:creationId xmlns:a16="http://schemas.microsoft.com/office/drawing/2014/main" id="{6A8C3839-B29C-44E7-8A58-96669ABEC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ME-RII-2-RGB.png" descr="ME-RII-2-RGB.png">
                <a:extLst>
                  <a:ext uri="{FF2B5EF4-FFF2-40B4-BE49-F238E27FC236}">
                    <a16:creationId xmlns:a16="http://schemas.microsoft.com/office/drawing/2014/main" id="{A3BDFA8E-C14B-4DA2-99A1-309058A61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Sputnik_logo.svg.png" descr="Sputnik_logo.svg.png">
                <a:extLst>
                  <a:ext uri="{FF2B5EF4-FFF2-40B4-BE49-F238E27FC236}">
                    <a16:creationId xmlns:a16="http://schemas.microsoft.com/office/drawing/2014/main" id="{4C4090B6-BACC-4E9B-8617-3B46EE18C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id="{0785C49E-A1BC-48AC-BA72-6A81DD627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3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543AC01D-5ABA-41C6-B63C-6B38B64D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30A596D-D9DC-406B-A451-E6C9B1EFD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117294" y="6054908"/>
              <a:ext cx="595632" cy="467975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0C87CB7D-7AF8-42A1-8D02-EE988611D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552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57" name="Овал 56">
            <a:extLst>
              <a:ext uri="{FF2B5EF4-FFF2-40B4-BE49-F238E27FC236}">
                <a16:creationId xmlns:a16="http://schemas.microsoft.com/office/drawing/2014/main" id="{BCFEFA2E-7F68-4314-8811-2B6D765A0D9D}"/>
              </a:ext>
            </a:extLst>
          </p:cNvPr>
          <p:cNvSpPr/>
          <p:nvPr/>
        </p:nvSpPr>
        <p:spPr>
          <a:xfrm rot="20250364">
            <a:off x="9844939" y="3814597"/>
            <a:ext cx="1817372" cy="1817371"/>
          </a:xfrm>
          <a:prstGeom prst="ellipse">
            <a:avLst/>
          </a:prstGeom>
          <a:solidFill>
            <a:schemeClr val="bg1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89DDD61-991D-4454-B384-6165306715F4}"/>
              </a:ext>
            </a:extLst>
          </p:cNvPr>
          <p:cNvSpPr/>
          <p:nvPr/>
        </p:nvSpPr>
        <p:spPr>
          <a:xfrm rot="20700000">
            <a:off x="5840416" y="2987744"/>
            <a:ext cx="2777834" cy="2777834"/>
          </a:xfrm>
          <a:prstGeom prst="ellipse">
            <a:avLst/>
          </a:prstGeom>
          <a:solidFill>
            <a:schemeClr val="bg1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19A04B-3261-44A4-A965-9C27484D8C2D}"/>
              </a:ext>
            </a:extLst>
          </p:cNvPr>
          <p:cNvSpPr txBox="1"/>
          <p:nvPr/>
        </p:nvSpPr>
        <p:spPr>
          <a:xfrm>
            <a:off x="5843958" y="3659784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2</a:t>
            </a:r>
            <a:r>
              <a:rPr lang="en-US" sz="5400" dirty="0">
                <a:latin typeface="Qanelas ExtraBold" panose="00000900000000000000" pitchFamily="50" charset="-52"/>
              </a:rPr>
              <a:t>B</a:t>
            </a:r>
            <a:endParaRPr lang="ru-RU" sz="5400" dirty="0">
              <a:latin typeface="Qanelas ExtraBold" panose="00000900000000000000" pitchFamily="50" charset="-5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3C7E50-7B35-44C1-9181-7F252716DC40}"/>
              </a:ext>
            </a:extLst>
          </p:cNvPr>
          <p:cNvSpPr txBox="1"/>
          <p:nvPr/>
        </p:nvSpPr>
        <p:spPr>
          <a:xfrm>
            <a:off x="6450709" y="4913902"/>
            <a:ext cx="1586007" cy="378093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tx1"/>
                </a:solidFill>
                <a:latin typeface="Qanelas Bold" panose="00000800000000000000" pitchFamily="50" charset="-52"/>
              </a:rPr>
              <a:t>TAM</a:t>
            </a:r>
            <a:endParaRPr lang="ru-RU" sz="20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04C22A-05C9-4668-977B-F3B9E9B5E887}"/>
              </a:ext>
            </a:extLst>
          </p:cNvPr>
          <p:cNvSpPr/>
          <p:nvPr/>
        </p:nvSpPr>
        <p:spPr>
          <a:xfrm rot="19800000">
            <a:off x="7402300" y="539735"/>
            <a:ext cx="1968061" cy="1968060"/>
          </a:xfrm>
          <a:prstGeom prst="ellipse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CF7617-91D7-4C52-ADFE-EC6E91EDC5A0}"/>
              </a:ext>
            </a:extLst>
          </p:cNvPr>
          <p:cNvSpPr txBox="1"/>
          <p:nvPr/>
        </p:nvSpPr>
        <p:spPr>
          <a:xfrm>
            <a:off x="7979303" y="1852203"/>
            <a:ext cx="856310" cy="378093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tx1"/>
                </a:solidFill>
                <a:latin typeface="Qanelas Bold" panose="00000800000000000000" pitchFamily="50" charset="-52"/>
              </a:rPr>
              <a:t>SAM</a:t>
            </a:r>
            <a:endParaRPr lang="ru-RU" sz="20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50F9A-0A2F-4E71-91E5-843157EC0837}"/>
              </a:ext>
            </a:extLst>
          </p:cNvPr>
          <p:cNvSpPr txBox="1"/>
          <p:nvPr/>
        </p:nvSpPr>
        <p:spPr>
          <a:xfrm>
            <a:off x="7779054" y="870864"/>
            <a:ext cx="1228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atin typeface="Qanelas ExtraBold" panose="00000900000000000000" pitchFamily="50" charset="-52"/>
              </a:rPr>
              <a:t>1</a:t>
            </a:r>
            <a:r>
              <a:rPr lang="en-US" sz="4000" dirty="0">
                <a:latin typeface="Qanelas ExtraBold" panose="00000900000000000000" pitchFamily="50" charset="-52"/>
              </a:rPr>
              <a:t>B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DBB9A8E-404C-4FFF-96B1-044E2D6C8BBD}"/>
              </a:ext>
            </a:extLst>
          </p:cNvPr>
          <p:cNvCxnSpPr>
            <a:cxnSpLocks/>
            <a:stCxn id="61" idx="3"/>
            <a:endCxn id="58" idx="7"/>
          </p:cNvCxnSpPr>
          <p:nvPr/>
        </p:nvCxnSpPr>
        <p:spPr>
          <a:xfrm flipH="1">
            <a:off x="7923792" y="2474265"/>
            <a:ext cx="207852" cy="699558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738F2C0-16FC-4B25-9264-178D546E3E56}"/>
              </a:ext>
            </a:extLst>
          </p:cNvPr>
          <p:cNvCxnSpPr>
            <a:cxnSpLocks/>
            <a:stCxn id="57" idx="0"/>
            <a:endCxn id="61" idx="4"/>
          </p:cNvCxnSpPr>
          <p:nvPr/>
        </p:nvCxnSpPr>
        <p:spPr>
          <a:xfrm flipH="1" flipV="1">
            <a:off x="8878346" y="2375960"/>
            <a:ext cx="1527629" cy="15077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4D9A799-3B6F-475E-83A3-1908AA8D5631}"/>
              </a:ext>
            </a:extLst>
          </p:cNvPr>
          <p:cNvSpPr txBox="1"/>
          <p:nvPr/>
        </p:nvSpPr>
        <p:spPr>
          <a:xfrm>
            <a:off x="9702127" y="4243890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Qanelas ExtraBold" panose="00000900000000000000" pitchFamily="50" charset="-52"/>
              </a:rPr>
              <a:t>100M</a:t>
            </a:r>
            <a:endParaRPr lang="ru-RU" sz="2800" dirty="0">
              <a:latin typeface="Qanelas ExtraBold" panose="00000900000000000000" pitchFamily="50" charset="-52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2979AA-A51A-427B-8FF2-00164FF642E6}"/>
              </a:ext>
            </a:extLst>
          </p:cNvPr>
          <p:cNvSpPr txBox="1"/>
          <p:nvPr/>
        </p:nvSpPr>
        <p:spPr>
          <a:xfrm>
            <a:off x="9990685" y="4947798"/>
            <a:ext cx="1555061" cy="378093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tx1"/>
                </a:solidFill>
                <a:latin typeface="Qanelas Bold" panose="00000800000000000000" pitchFamily="50" charset="-52"/>
              </a:rPr>
              <a:t>SOM</a:t>
            </a:r>
            <a:endParaRPr lang="ru-RU" sz="20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CB1410-1AE3-42FC-829E-0676C532BB8A}"/>
              </a:ext>
            </a:extLst>
          </p:cNvPr>
          <p:cNvSpPr txBox="1"/>
          <p:nvPr/>
        </p:nvSpPr>
        <p:spPr>
          <a:xfrm>
            <a:off x="6450709" y="4392674"/>
            <a:ext cx="1586007" cy="294865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400" dirty="0">
                <a:solidFill>
                  <a:schemeClr val="tx1"/>
                </a:solidFill>
                <a:latin typeface="Qanelas Light Italic" panose="00000400000000000000" pitchFamily="50" charset="-52"/>
              </a:rPr>
              <a:t>человек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C61B40-80DC-4B28-9BA9-4776B784CB1A}"/>
              </a:ext>
            </a:extLst>
          </p:cNvPr>
          <p:cNvSpPr txBox="1"/>
          <p:nvPr/>
        </p:nvSpPr>
        <p:spPr>
          <a:xfrm>
            <a:off x="7605315" y="1401083"/>
            <a:ext cx="1586007" cy="294865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400" dirty="0">
                <a:solidFill>
                  <a:schemeClr val="tx1"/>
                </a:solidFill>
                <a:latin typeface="Qanelas Light Italic" panose="00000400000000000000" pitchFamily="50" charset="-52"/>
              </a:rPr>
              <a:t>человек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D8371AE-736D-4DEA-9A63-AED30F66C974}"/>
              </a:ext>
            </a:extLst>
          </p:cNvPr>
          <p:cNvSpPr txBox="1"/>
          <p:nvPr/>
        </p:nvSpPr>
        <p:spPr>
          <a:xfrm>
            <a:off x="9971106" y="4652933"/>
            <a:ext cx="1586007" cy="294865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400" dirty="0">
                <a:solidFill>
                  <a:schemeClr val="tx1"/>
                </a:solidFill>
                <a:latin typeface="Qanelas Light Italic" panose="00000400000000000000" pitchFamily="50" charset="-52"/>
              </a:rPr>
              <a:t>человек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2AEB4B-C7B2-433C-B451-15ADF222F621}"/>
              </a:ext>
            </a:extLst>
          </p:cNvPr>
          <p:cNvSpPr/>
          <p:nvPr/>
        </p:nvSpPr>
        <p:spPr>
          <a:xfrm>
            <a:off x="788151" y="3763750"/>
            <a:ext cx="47077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" panose="00000500000000000000" pitchFamily="50" charset="-52"/>
              </a:rPr>
              <a:t>Рынок Интернета вещей (</a:t>
            </a:r>
            <a:r>
              <a:rPr lang="ru-RU" sz="2400" dirty="0" err="1">
                <a:solidFill>
                  <a:schemeClr val="bg1"/>
                </a:solidFill>
                <a:latin typeface="Qanelas" panose="00000500000000000000" pitchFamily="50" charset="-52"/>
              </a:rPr>
              <a:t>IoT</a:t>
            </a:r>
            <a:r>
              <a:rPr lang="ru-RU" sz="2400" dirty="0">
                <a:solidFill>
                  <a:schemeClr val="bg1"/>
                </a:solidFill>
                <a:latin typeface="Qanelas" panose="00000500000000000000" pitchFamily="50" charset="-52"/>
              </a:rPr>
              <a:t>) в 2015 г. составил $655,8 млрд и вырастет до $1,7 трлн в 2020 г. при уровне CAGR 1</a:t>
            </a:r>
            <a:r>
              <a:rPr lang="en-US" sz="2400" dirty="0">
                <a:solidFill>
                  <a:schemeClr val="bg1"/>
                </a:solidFill>
                <a:latin typeface="Qanelas" panose="00000500000000000000" pitchFamily="50" charset="-52"/>
              </a:rPr>
              <a:t>7</a:t>
            </a:r>
            <a:r>
              <a:rPr lang="ru-RU" sz="2400" dirty="0">
                <a:solidFill>
                  <a:schemeClr val="bg1"/>
                </a:solidFill>
                <a:latin typeface="Qanelas" panose="00000500000000000000" pitchFamily="50" charset="-52"/>
              </a:rPr>
              <a:t>%</a:t>
            </a:r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E0E7897D-CB04-4AAB-9219-CED794085E0B}"/>
              </a:ext>
            </a:extLst>
          </p:cNvPr>
          <p:cNvSpPr/>
          <p:nvPr/>
        </p:nvSpPr>
        <p:spPr>
          <a:xfrm>
            <a:off x="715108" y="1388555"/>
            <a:ext cx="431104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600" dirty="0">
                <a:solidFill>
                  <a:srgbClr val="FBB635"/>
                </a:solidFill>
                <a:latin typeface="Qanelas Bold" panose="00000800000000000000" pitchFamily="50" charset="-52"/>
              </a:rPr>
              <a:t>1</a:t>
            </a:r>
            <a:r>
              <a:rPr lang="en-US" sz="16600" dirty="0">
                <a:solidFill>
                  <a:srgbClr val="FBB635"/>
                </a:solidFill>
                <a:latin typeface="Qanelas Bold" panose="00000800000000000000" pitchFamily="50" charset="-52"/>
              </a:rPr>
              <a:t>7</a:t>
            </a:r>
            <a:r>
              <a:rPr lang="ru-RU" sz="16600" dirty="0">
                <a:solidFill>
                  <a:srgbClr val="FBB635"/>
                </a:solidFill>
                <a:latin typeface="Qanelas Bold" panose="00000800000000000000" pitchFamily="50" charset="-52"/>
              </a:rPr>
              <a:t>%</a:t>
            </a:r>
            <a:endParaRPr lang="ru-RU" sz="16600" dirty="0">
              <a:solidFill>
                <a:srgbClr val="FBB635"/>
              </a:solidFill>
            </a:endParaRPr>
          </a:p>
        </p:txBody>
      </p:sp>
      <p:pic>
        <p:nvPicPr>
          <p:cNvPr id="118" name="Изображение 17">
            <a:extLst>
              <a:ext uri="{FF2B5EF4-FFF2-40B4-BE49-F238E27FC236}">
                <a16:creationId xmlns:a16="http://schemas.microsoft.com/office/drawing/2014/main" id="{076E33EF-D781-4CF1-9CDA-5DD1FB46A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98468" y="638963"/>
            <a:ext cx="1636511" cy="51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258AA7-2468-4A25-857B-2085490BA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5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ГДЕ МЫ СЕЙЧАС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E34ABF9-D9A7-401C-8551-EA606310145E}"/>
              </a:ext>
            </a:extLst>
          </p:cNvPr>
          <p:cNvGrpSpPr/>
          <p:nvPr/>
        </p:nvGrpSpPr>
        <p:grpSpPr>
          <a:xfrm>
            <a:off x="944228" y="6054908"/>
            <a:ext cx="10490751" cy="479899"/>
            <a:chOff x="1090731" y="6054908"/>
            <a:chExt cx="10490751" cy="479899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81476E69-C287-411C-8CB7-383476D191A4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17" name="logo.png" descr="logo.png">
                <a:extLst>
                  <a:ext uri="{FF2B5EF4-FFF2-40B4-BE49-F238E27FC236}">
                    <a16:creationId xmlns:a16="http://schemas.microsoft.com/office/drawing/2014/main" id="{EC9D146F-3564-40F8-9C33-C2A80C423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" name="ME-RII-2-RGB.png" descr="ME-RII-2-RGB.png">
                <a:extLst>
                  <a:ext uri="{FF2B5EF4-FFF2-40B4-BE49-F238E27FC236}">
                    <a16:creationId xmlns:a16="http://schemas.microsoft.com/office/drawing/2014/main" id="{2FA1BF3F-87B5-44CA-ACCD-B53A9B073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Sputnik_logo.svg.png" descr="Sputnik_logo.svg.png">
                <a:extLst>
                  <a:ext uri="{FF2B5EF4-FFF2-40B4-BE49-F238E27FC236}">
                    <a16:creationId xmlns:a16="http://schemas.microsoft.com/office/drawing/2014/main" id="{E5508354-0B3D-4C39-8C3D-07496CDAC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1908DC59-F331-4A21-A177-BBC3292EE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14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A9FBFB2A-369C-4019-A8C0-D903CEE1B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415CC800-80D7-4DA9-A07F-D6D12424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349339" y="6054908"/>
              <a:ext cx="595632" cy="467975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0A6CDC6-E504-4B5B-812B-D0DECEB1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1583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CEDC936-5941-4DFB-98AD-C2F9FF40A069}"/>
              </a:ext>
            </a:extLst>
          </p:cNvPr>
          <p:cNvSpPr/>
          <p:nvPr/>
        </p:nvSpPr>
        <p:spPr>
          <a:xfrm>
            <a:off x="4991099" y="2698745"/>
            <a:ext cx="7877175" cy="1771650"/>
          </a:xfrm>
          <a:prstGeom prst="roundRect">
            <a:avLst>
              <a:gd name="adj" fmla="val 25269"/>
            </a:avLst>
          </a:prstGeom>
          <a:solidFill>
            <a:srgbClr val="FBB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4000"/>
            <a:r>
              <a:rPr lang="ru-RU" sz="3200" dirty="0">
                <a:solidFill>
                  <a:schemeClr val="tx1"/>
                </a:solidFill>
                <a:latin typeface="Qanelas Heavy" panose="00000A00000000000000" pitchFamily="50" charset="-52"/>
              </a:rPr>
              <a:t>ЗАПУСК ПРОЕКТА– АПРЕЛЬ</a:t>
            </a:r>
            <a:r>
              <a:rPr lang="en-US" sz="3200" dirty="0">
                <a:solidFill>
                  <a:schemeClr val="tx1"/>
                </a:solidFill>
                <a:latin typeface="Qanelas Heavy" panose="00000A00000000000000" pitchFamily="50" charset="-52"/>
              </a:rPr>
              <a:t>’</a:t>
            </a:r>
            <a:r>
              <a:rPr lang="ru-RU" sz="3200" dirty="0">
                <a:solidFill>
                  <a:schemeClr val="tx1"/>
                </a:solidFill>
                <a:latin typeface="Qanelas Heavy" panose="00000A00000000000000" pitchFamily="50" charset="-52"/>
              </a:rPr>
              <a:t>17</a:t>
            </a:r>
          </a:p>
          <a:p>
            <a:pPr marL="504000"/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2000 регистраций (</a:t>
            </a:r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Android</a:t>
            </a:r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 </a:t>
            </a:r>
            <a:endParaRPr lang="ru-RU" sz="2000" dirty="0">
              <a:solidFill>
                <a:schemeClr val="tx1"/>
              </a:solidFill>
              <a:latin typeface="Qanelas" panose="00000500000000000000" pitchFamily="50" charset="-52"/>
            </a:endParaRPr>
          </a:p>
          <a:p>
            <a:pPr marL="504000"/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iOS </a:t>
            </a:r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и </a:t>
            </a:r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web </a:t>
            </a:r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в разработке</a:t>
            </a:r>
          </a:p>
        </p:txBody>
      </p:sp>
      <p:pic>
        <p:nvPicPr>
          <p:cNvPr id="21" name="Изображение 17">
            <a:extLst>
              <a:ext uri="{FF2B5EF4-FFF2-40B4-BE49-F238E27FC236}">
                <a16:creationId xmlns:a16="http://schemas.microsoft.com/office/drawing/2014/main" id="{78DCAF62-9656-4A10-8637-22B205C5D1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8468" y="638963"/>
            <a:ext cx="1636511" cy="51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E0A201-BAC6-4EBF-A1CA-7F9A906F5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27" y="15626"/>
            <a:ext cx="5648473" cy="5648473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6. МОНЕТИЗАЦИЯ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E34ABF9-D9A7-401C-8551-EA606310145E}"/>
              </a:ext>
            </a:extLst>
          </p:cNvPr>
          <p:cNvGrpSpPr/>
          <p:nvPr/>
        </p:nvGrpSpPr>
        <p:grpSpPr>
          <a:xfrm>
            <a:off x="944228" y="6054908"/>
            <a:ext cx="10490751" cy="479899"/>
            <a:chOff x="1090731" y="6054908"/>
            <a:chExt cx="10490751" cy="479899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81476E69-C287-411C-8CB7-383476D191A4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17" name="logo.png" descr="logo.png">
                <a:extLst>
                  <a:ext uri="{FF2B5EF4-FFF2-40B4-BE49-F238E27FC236}">
                    <a16:creationId xmlns:a16="http://schemas.microsoft.com/office/drawing/2014/main" id="{EC9D146F-3564-40F8-9C33-C2A80C423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" name="ME-RII-2-RGB.png" descr="ME-RII-2-RGB.png">
                <a:extLst>
                  <a:ext uri="{FF2B5EF4-FFF2-40B4-BE49-F238E27FC236}">
                    <a16:creationId xmlns:a16="http://schemas.microsoft.com/office/drawing/2014/main" id="{2FA1BF3F-87B5-44CA-ACCD-B53A9B073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Sputnik_logo.svg.png" descr="Sputnik_logo.svg.png">
                <a:extLst>
                  <a:ext uri="{FF2B5EF4-FFF2-40B4-BE49-F238E27FC236}">
                    <a16:creationId xmlns:a16="http://schemas.microsoft.com/office/drawing/2014/main" id="{E5508354-0B3D-4C39-8C3D-07496CDAC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1908DC59-F331-4A21-A177-BBC3292EE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14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A9FBFB2A-369C-4019-A8C0-D903CEE1B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415CC800-80D7-4DA9-A07F-D6D12424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349339" y="6054908"/>
              <a:ext cx="595632" cy="467975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0A6CDC6-E504-4B5B-812B-D0DECEB1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1583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447C73-E042-40CA-A930-557897409B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05" y="717488"/>
            <a:ext cx="3155331" cy="470952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Подписка пользователей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Лицензия для производителей </a:t>
            </a:r>
            <a:r>
              <a:rPr lang="ru-RU" sz="2400" dirty="0" err="1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IoT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устройств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Рекламная модель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(реклама от чайника,</a:t>
            </a:r>
            <a:r>
              <a:rPr lang="en-US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холодильника и т.д.)</a:t>
            </a:r>
          </a:p>
        </p:txBody>
      </p:sp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1DE36E-2F5A-4C55-86D2-4B0929FC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89" y="1176183"/>
            <a:ext cx="4314825" cy="4314825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7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КЛЮЧЕВОЙ КОНКУРЕНТ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61DDDBF-1A28-4539-839E-E4DDA2947917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4C6D0DA6-0EC9-4C93-A321-DD7A24525EA9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9" name="logo.png" descr="logo.png">
                <a:extLst>
                  <a:ext uri="{FF2B5EF4-FFF2-40B4-BE49-F238E27FC236}">
                    <a16:creationId xmlns:a16="http://schemas.microsoft.com/office/drawing/2014/main" id="{54A43FD1-DA20-4E66-A492-2CC00CCF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ME-RII-2-RGB.png" descr="ME-RII-2-RGB.png">
                <a:extLst>
                  <a:ext uri="{FF2B5EF4-FFF2-40B4-BE49-F238E27FC236}">
                    <a16:creationId xmlns:a16="http://schemas.microsoft.com/office/drawing/2014/main" id="{47FEBC98-2BE2-4889-9735-3E01B649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CE9AC750-7007-46CA-BBE7-246E0A87A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4948B4F7-1121-47AB-85BA-21A06478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30C65BA-0772-4781-A09C-F93E09C4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1F7BB7C-449E-48AD-8737-7C98B893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321D8AD0-277F-4A6C-9D07-2CBA428B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Сервис  IFTTT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(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If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This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Then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That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)  </a:t>
            </a:r>
          </a:p>
          <a:p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iosThinC" charset="0"/>
              <a:cs typeface="HeliosThinC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Запущен в 2010 году </a:t>
            </a:r>
          </a:p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Инвестиции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$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39М — оценка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$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200М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(2014) </a:t>
            </a:r>
            <a:b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</a:b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iosThinC" charset="0"/>
              <a:cs typeface="HeliosThinC" charset="0"/>
            </a:endParaRPr>
          </a:p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Минусы —</a:t>
            </a:r>
            <a:r>
              <a:rPr lang="en-US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плохо заточен под </a:t>
            </a:r>
            <a:r>
              <a:rPr lang="ru-RU" sz="2400" dirty="0" err="1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IoT</a:t>
            </a:r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1026" name="Picture 2" descr="http://www.droid-life.com/wp-content/uploads/2015/06/ifttt-logo.jpg">
            <a:extLst>
              <a:ext uri="{FF2B5EF4-FFF2-40B4-BE49-F238E27FC236}">
                <a16:creationId xmlns:a16="http://schemas.microsoft.com/office/drawing/2014/main" id="{6F990410-0102-4AB9-A5D4-E543CE0E5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t="4714" r="19850" b="8448"/>
          <a:stretch/>
        </p:blipFill>
        <p:spPr bwMode="auto">
          <a:xfrm>
            <a:off x="7357018" y="2013288"/>
            <a:ext cx="2634707" cy="2640616"/>
          </a:xfrm>
          <a:prstGeom prst="roundRect">
            <a:avLst>
              <a:gd name="adj" fmla="val 184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8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ПРЕИМУЩЕСТВА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61DDDBF-1A28-4539-839E-E4DDA2947917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4C6D0DA6-0EC9-4C93-A321-DD7A24525EA9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9" name="logo.png" descr="logo.png">
                <a:extLst>
                  <a:ext uri="{FF2B5EF4-FFF2-40B4-BE49-F238E27FC236}">
                    <a16:creationId xmlns:a16="http://schemas.microsoft.com/office/drawing/2014/main" id="{54A43FD1-DA20-4E66-A492-2CC00CCF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ME-RII-2-RGB.png" descr="ME-RII-2-RGB.png">
                <a:extLst>
                  <a:ext uri="{FF2B5EF4-FFF2-40B4-BE49-F238E27FC236}">
                    <a16:creationId xmlns:a16="http://schemas.microsoft.com/office/drawing/2014/main" id="{47FEBC98-2BE2-4889-9735-3E01B649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CE9AC750-7007-46CA-BBE7-246E0A87A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4948B4F7-1121-47AB-85BA-21A06478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30C65BA-0772-4781-A09C-F93E09C4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1F7BB7C-449E-48AD-8737-7C98B893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321D8AD0-277F-4A6C-9D07-2CBA428B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Нет спама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Авторизация для общения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091816-B2BC-44A7-BDE4-DD7FBC706A86}"/>
              </a:ext>
            </a:extLst>
          </p:cNvPr>
          <p:cNvSpPr/>
          <p:nvPr/>
        </p:nvSpPr>
        <p:spPr>
          <a:xfrm>
            <a:off x="867508" y="2171923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Приватный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Нет телефона или соцсетей для регистрации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Push-To-Talk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Наблюдение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Видео-няня, наблюдение за офисом, домом, </a:t>
            </a:r>
            <a:r>
              <a:rPr lang="en-US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family-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локатор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ботов, управления </a:t>
            </a:r>
            <a:r>
              <a:rPr lang="en-US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IoT, indoor 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навигация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18419B5-A637-401F-9A44-907F5F3CFA53}"/>
              </a:ext>
            </a:extLst>
          </p:cNvPr>
          <p:cNvSpPr/>
          <p:nvPr/>
        </p:nvSpPr>
        <p:spPr>
          <a:xfrm>
            <a:off x="8420020" y="2158188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Пользователи рядом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 на расстоянии до 100 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19852</TotalTime>
  <Words>326</Words>
  <Application>Microsoft Office PowerPoint</Application>
  <PresentationFormat>Широкоэкранный</PresentationFormat>
  <Paragraphs>81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8" baseType="lpstr">
      <vt:lpstr>Qanelas Bold</vt:lpstr>
      <vt:lpstr>Qanelas SemiBold</vt:lpstr>
      <vt:lpstr>Qanelas Light Italic</vt:lpstr>
      <vt:lpstr>Qanelas ExtraBold</vt:lpstr>
      <vt:lpstr>Helvetica Light</vt:lpstr>
      <vt:lpstr>Helvetica</vt:lpstr>
      <vt:lpstr>HeliosThinC</vt:lpstr>
      <vt:lpstr>Qanelas Light</vt:lpstr>
      <vt:lpstr>Yu Gothic UI Semibold</vt:lpstr>
      <vt:lpstr>Qanelas Medium</vt:lpstr>
      <vt:lpstr>Calibri</vt:lpstr>
      <vt:lpstr>Qanelas</vt:lpstr>
      <vt:lpstr>Arial</vt:lpstr>
      <vt:lpstr>Calibri Light</vt:lpstr>
      <vt:lpstr>Qanelas Heavy</vt:lpstr>
      <vt:lpstr>Тема Office</vt:lpstr>
      <vt:lpstr>Презентация PowerPoint</vt:lpstr>
      <vt:lpstr>Презентация PowerPoint</vt:lpstr>
      <vt:lpstr>2. 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Timofey Katkov</cp:lastModifiedBy>
  <cp:revision>1034</cp:revision>
  <dcterms:created xsi:type="dcterms:W3CDTF">2016-05-16T09:44:36Z</dcterms:created>
  <dcterms:modified xsi:type="dcterms:W3CDTF">2019-06-09T09:59:31Z</dcterms:modified>
</cp:coreProperties>
</file>